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6.jpg" ContentType="image/jpeg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7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07"/>
  </p:normalViewPr>
  <p:slideViewPr>
    <p:cSldViewPr>
      <p:cViewPr varScale="1">
        <p:scale>
          <a:sx n="74" d="100"/>
          <a:sy n="74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73DC8-2FB5-41BF-B98E-F8D69B8EEB18}" type="datetimeFigureOut">
              <a:rPr lang="es-ES" smtClean="0"/>
              <a:t>25/04/2018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EB91C-7D21-4101-9931-08F95026F4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1019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EB91C-7D21-4101-9931-08F95026F42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576303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AEB91C-7D21-4101-9931-08F95026F424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565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138D1-9B0D-4650-8A53-76044F38B41E}" type="datetimeFigureOut">
              <a:rPr lang="es-ES" smtClean="0"/>
              <a:pPr/>
              <a:t>25/04/2018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2161E-D7BF-4D59-BEA9-76014AEDFB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10" Type="http://schemas.openxmlformats.org/officeDocument/2006/relationships/image" Target="../media/image8.emf"/><Relationship Id="rId4" Type="http://schemas.openxmlformats.org/officeDocument/2006/relationships/image" Target="../media/image2.jpe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0272" y="1052736"/>
            <a:ext cx="9073008" cy="936104"/>
          </a:xfrm>
        </p:spPr>
        <p:txBody>
          <a:bodyPr>
            <a:normAutofit/>
          </a:bodyPr>
          <a:lstStyle/>
          <a:p>
            <a:pPr algn="l"/>
            <a:r>
              <a:rPr lang="es-ES" dirty="0">
                <a:solidFill>
                  <a:srgbClr val="00B050"/>
                </a:solidFill>
              </a:rPr>
              <a:t>Del 9 al 27 de julio de 2018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51" t="5367" r="19454" b="8267"/>
          <a:stretch/>
        </p:blipFill>
        <p:spPr>
          <a:xfrm>
            <a:off x="60845" y="86237"/>
            <a:ext cx="1970139" cy="977627"/>
          </a:xfrm>
          <a:prstGeom prst="rect">
            <a:avLst/>
          </a:prstGeom>
        </p:spPr>
      </p:pic>
      <p:pic>
        <p:nvPicPr>
          <p:cNvPr id="2" name="Imagen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232" y="154971"/>
            <a:ext cx="1028104" cy="102810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4939" y="308807"/>
            <a:ext cx="1533293" cy="585331"/>
          </a:xfrm>
          <a:prstGeom prst="rect">
            <a:avLst/>
          </a:prstGeom>
        </p:spPr>
      </p:pic>
      <p:sp>
        <p:nvSpPr>
          <p:cNvPr id="6" name="CuadroTexto 5"/>
          <p:cNvSpPr txBox="1"/>
          <p:nvPr/>
        </p:nvSpPr>
        <p:spPr>
          <a:xfrm>
            <a:off x="2271668" y="2033871"/>
            <a:ext cx="6679051" cy="1723549"/>
          </a:xfrm>
          <a:prstGeom prst="rect">
            <a:avLst/>
          </a:prstGeom>
          <a:solidFill>
            <a:srgbClr val="008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>
                <a:solidFill>
                  <a:schemeClr val="bg1"/>
                </a:solidFill>
              </a:rPr>
              <a:t>A08.- Imagen médica y radioterapia: </a:t>
            </a:r>
          </a:p>
          <a:p>
            <a:pPr algn="ctr"/>
            <a:r>
              <a:rPr lang="es-ES" sz="2800" b="1" dirty="0">
                <a:solidFill>
                  <a:schemeClr val="bg1"/>
                </a:solidFill>
              </a:rPr>
              <a:t>últimos avances en </a:t>
            </a:r>
            <a:r>
              <a:rPr lang="es-ES" sz="2800" b="1" dirty="0" err="1">
                <a:solidFill>
                  <a:schemeClr val="bg1"/>
                </a:solidFill>
              </a:rPr>
              <a:t>hadronterapia</a:t>
            </a:r>
            <a:r>
              <a:rPr lang="es-ES" sz="2800" b="1" dirty="0">
                <a:solidFill>
                  <a:schemeClr val="bg1"/>
                </a:solidFill>
              </a:rPr>
              <a:t>, imagen molecular y </a:t>
            </a:r>
            <a:r>
              <a:rPr lang="es-ES" sz="2800" b="1" dirty="0" err="1">
                <a:solidFill>
                  <a:schemeClr val="bg1"/>
                </a:solidFill>
              </a:rPr>
              <a:t>teragnóstico</a:t>
            </a:r>
            <a:endParaRPr lang="es-ES" sz="2800" b="1" dirty="0">
              <a:solidFill>
                <a:schemeClr val="bg1"/>
              </a:solidFill>
            </a:endParaRPr>
          </a:p>
          <a:p>
            <a:endParaRPr lang="es-ES" dirty="0"/>
          </a:p>
        </p:txBody>
      </p:sp>
      <p:pic>
        <p:nvPicPr>
          <p:cNvPr id="7" name="Imagen 6" descr="logo-oct2010-transparente-g.gif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8685" y="161812"/>
            <a:ext cx="1276254" cy="825741"/>
          </a:xfrm>
          <a:prstGeom prst="rect">
            <a:avLst/>
          </a:prstGeom>
        </p:spPr>
      </p:pic>
      <p:pic>
        <p:nvPicPr>
          <p:cNvPr id="9" name="Imagen 8" descr="static_qr_code_without_logo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9758" y="177582"/>
            <a:ext cx="1790961" cy="1790961"/>
          </a:xfrm>
          <a:prstGeom prst="rect">
            <a:avLst/>
          </a:prstGeom>
        </p:spPr>
      </p:pic>
      <p:sp>
        <p:nvSpPr>
          <p:cNvPr id="14" name="2 Subtítulo"/>
          <p:cNvSpPr txBox="1">
            <a:spLocks/>
          </p:cNvSpPr>
          <p:nvPr/>
        </p:nvSpPr>
        <p:spPr>
          <a:xfrm>
            <a:off x="250272" y="1505321"/>
            <a:ext cx="7848872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2000" dirty="0">
                <a:solidFill>
                  <a:schemeClr val="accent1">
                    <a:lumMod val="50000"/>
                  </a:schemeClr>
                </a:solidFill>
              </a:rPr>
              <a:t>http://</a:t>
            </a:r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</a:rPr>
              <a:t>nuclear.fis.ucm.es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</a:rPr>
              <a:t>/webgrupo_2014/</a:t>
            </a:r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</a:rPr>
              <a:t>cursosdeverano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</a:rPr>
              <a:t>/</a:t>
            </a: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xmlns="" id="{8B6CEB31-D8C5-E34C-B3B2-53783F5EF94E}"/>
              </a:ext>
            </a:extLst>
          </p:cNvPr>
          <p:cNvSpPr txBox="1">
            <a:spLocks/>
          </p:cNvSpPr>
          <p:nvPr/>
        </p:nvSpPr>
        <p:spPr>
          <a:xfrm>
            <a:off x="2388862" y="4224642"/>
            <a:ext cx="6705752" cy="1344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rgbClr val="254061"/>
                </a:solidFill>
              </a:rPr>
              <a:t>Matrícula online hasta el </a:t>
            </a:r>
            <a:r>
              <a:rPr lang="es-ES" sz="2200" b="1" dirty="0">
                <a:solidFill>
                  <a:srgbClr val="254061"/>
                </a:solidFill>
              </a:rPr>
              <a:t>14 de Mayo</a:t>
            </a:r>
            <a:r>
              <a:rPr lang="es-ES" sz="2200" dirty="0">
                <a:solidFill>
                  <a:srgbClr val="254061"/>
                </a:solidFill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rgbClr val="254061"/>
                </a:solidFill>
              </a:rPr>
              <a:t>390€ para los alumnos/personal UCM.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s-ES" sz="2200" dirty="0">
                <a:solidFill>
                  <a:srgbClr val="254061"/>
                </a:solidFill>
              </a:rPr>
              <a:t>Reconocimiento de créditos para alumnos UCM.</a:t>
            </a:r>
            <a:endParaRPr lang="es-ES" sz="2200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s-ES" sz="2200" dirty="0"/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xmlns="" id="{158A5EEF-0FBC-5A4C-BF46-BA70C799CF1C}"/>
              </a:ext>
            </a:extLst>
          </p:cNvPr>
          <p:cNvSpPr/>
          <p:nvPr/>
        </p:nvSpPr>
        <p:spPr>
          <a:xfrm>
            <a:off x="2276477" y="5516999"/>
            <a:ext cx="6753349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1"/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https://</a:t>
            </a:r>
            <a:r>
              <a:rPr lang="es-ES" b="1" dirty="0" err="1">
                <a:solidFill>
                  <a:schemeClr val="accent1">
                    <a:lumMod val="50000"/>
                  </a:schemeClr>
                </a:solidFill>
              </a:rPr>
              <a:t>www.ucm.es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s-ES" b="1" dirty="0" err="1">
                <a:solidFill>
                  <a:schemeClr val="accent1">
                    <a:lumMod val="50000"/>
                  </a:schemeClr>
                </a:solidFill>
              </a:rPr>
              <a:t>escuelacomplutense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/a08</a:t>
            </a:r>
          </a:p>
          <a:p>
            <a:pPr lvl="1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Información académica: </a:t>
            </a:r>
            <a:r>
              <a:rPr lang="es-ES" dirty="0" err="1">
                <a:solidFill>
                  <a:schemeClr val="accent1">
                    <a:lumMod val="50000"/>
                  </a:schemeClr>
                </a:solidFill>
              </a:rPr>
              <a:t>secretariaalumnos@ucm.es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   </a:t>
            </a:r>
          </a:p>
          <a:p>
            <a:pPr lvl="1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Teléfono: 34 913 946 392                 </a:t>
            </a:r>
          </a:p>
          <a:p>
            <a:pPr lvl="1"/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Matrícula: </a:t>
            </a:r>
            <a:r>
              <a:rPr lang="es-ES" dirty="0" err="1">
                <a:solidFill>
                  <a:schemeClr val="accent1">
                    <a:lumMod val="50000"/>
                  </a:schemeClr>
                </a:solidFill>
              </a:rPr>
              <a:t>mafgucm@ucm.es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" name="Imagen 7" descr="reconstruccion-asdquisicion-PET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87" y="1980316"/>
            <a:ext cx="2010027" cy="2196322"/>
          </a:xfrm>
          <a:prstGeom prst="rect">
            <a:avLst/>
          </a:prstGeom>
        </p:spPr>
      </p:pic>
      <p:pic>
        <p:nvPicPr>
          <p:cNvPr id="13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36" y="5157192"/>
            <a:ext cx="1915647" cy="1560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71" y="3655411"/>
            <a:ext cx="1955912" cy="15737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40BEE582-58BB-4747-975A-B92D1070EF65}"/>
              </a:ext>
            </a:extLst>
          </p:cNvPr>
          <p:cNvSpPr/>
          <p:nvPr/>
        </p:nvSpPr>
        <p:spPr>
          <a:xfrm>
            <a:off x="2159283" y="1871196"/>
            <a:ext cx="112385" cy="47068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xmlns="" id="{C1B6F7D7-1C5D-FF4A-AE2F-5E01EEBA3BB4}"/>
              </a:ext>
            </a:extLst>
          </p:cNvPr>
          <p:cNvSpPr/>
          <p:nvPr/>
        </p:nvSpPr>
        <p:spPr>
          <a:xfrm>
            <a:off x="137887" y="1915820"/>
            <a:ext cx="112385" cy="47068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DE2C3508-C3A1-334F-AAD7-649793904C1C}"/>
              </a:ext>
            </a:extLst>
          </p:cNvPr>
          <p:cNvSpPr txBox="1"/>
          <p:nvPr/>
        </p:nvSpPr>
        <p:spPr>
          <a:xfrm>
            <a:off x="3295985" y="3625860"/>
            <a:ext cx="4990277" cy="523220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s-ES" sz="2800" b="1" dirty="0">
                <a:solidFill>
                  <a:srgbClr val="FF0000"/>
                </a:solidFill>
              </a:rPr>
              <a:t>¡ÚLTIMAS PLAZAS DISPONIBLES!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81128"/>
          </a:xfrm>
        </p:spPr>
        <p:txBody>
          <a:bodyPr>
            <a:normAutofit fontScale="70000" lnSpcReduction="20000"/>
          </a:bodyPr>
          <a:lstStyle/>
          <a:p>
            <a:r>
              <a:rPr lang="es-ES" sz="3400" dirty="0">
                <a:solidFill>
                  <a:srgbClr val="00B050"/>
                </a:solidFill>
              </a:rPr>
              <a:t>Del 9 al 27 de julio. Campus de Moncloa</a:t>
            </a:r>
          </a:p>
          <a:p>
            <a:r>
              <a:rPr lang="es-ES" dirty="0">
                <a:solidFill>
                  <a:srgbClr val="254061"/>
                </a:solidFill>
              </a:rPr>
              <a:t>Matrícula online abierta hasta el 8 de junio</a:t>
            </a:r>
          </a:p>
          <a:p>
            <a:r>
              <a:rPr lang="es-ES" dirty="0">
                <a:solidFill>
                  <a:srgbClr val="254061"/>
                </a:solidFill>
              </a:rPr>
              <a:t>Precio del curso 780€. Pero se incluyen los siguientes precios especiales: </a:t>
            </a:r>
          </a:p>
          <a:p>
            <a:pPr lvl="1"/>
            <a:r>
              <a:rPr lang="es-ES" dirty="0">
                <a:solidFill>
                  <a:srgbClr val="254061"/>
                </a:solidFill>
              </a:rPr>
              <a:t>Para alumnos con una discapacidad igual o superior al 33%: 195€. </a:t>
            </a:r>
          </a:p>
          <a:p>
            <a:pPr lvl="1"/>
            <a:r>
              <a:rPr lang="es-ES" dirty="0">
                <a:solidFill>
                  <a:srgbClr val="254061"/>
                </a:solidFill>
              </a:rPr>
              <a:t>Para los alumnos UCM o personal de administración o servicios UCM: 390€. </a:t>
            </a:r>
          </a:p>
          <a:p>
            <a:pPr lvl="1"/>
            <a:r>
              <a:rPr lang="es-ES" dirty="0">
                <a:solidFill>
                  <a:srgbClr val="254061"/>
                </a:solidFill>
              </a:rPr>
              <a:t>Hasta 750  matrículas rebajadas: 546€. </a:t>
            </a:r>
          </a:p>
          <a:p>
            <a:r>
              <a:rPr lang="es-ES" dirty="0">
                <a:solidFill>
                  <a:srgbClr val="254061"/>
                </a:solidFill>
              </a:rPr>
              <a:t>Reconocimiento de créditos para alumnos UCM</a:t>
            </a:r>
          </a:p>
          <a:p>
            <a:r>
              <a:rPr lang="es-ES" dirty="0">
                <a:solidFill>
                  <a:srgbClr val="00B050"/>
                </a:solidFill>
              </a:rPr>
              <a:t>Diploma expedido por la UCM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Información: </a:t>
            </a:r>
          </a:p>
          <a:p>
            <a:pPr lvl="1"/>
            <a:r>
              <a:rPr lang="es-ES" sz="2700" dirty="0">
                <a:solidFill>
                  <a:schemeClr val="accent1">
                    <a:lumMod val="50000"/>
                  </a:schemeClr>
                </a:solidFill>
              </a:rPr>
              <a:t>Información académica: </a:t>
            </a:r>
            <a:r>
              <a:rPr lang="es-ES" sz="2700" dirty="0" err="1">
                <a:solidFill>
                  <a:schemeClr val="accent1">
                    <a:lumMod val="50000"/>
                  </a:schemeClr>
                </a:solidFill>
              </a:rPr>
              <a:t>secretariaalumnos@ucm.es</a:t>
            </a:r>
            <a:r>
              <a:rPr lang="es-ES" sz="2700" dirty="0">
                <a:solidFill>
                  <a:schemeClr val="accent1">
                    <a:lumMod val="50000"/>
                  </a:schemeClr>
                </a:solidFill>
              </a:rPr>
              <a:t>    </a:t>
            </a:r>
          </a:p>
          <a:p>
            <a:pPr lvl="1"/>
            <a:r>
              <a:rPr lang="es-ES" sz="2700" dirty="0">
                <a:solidFill>
                  <a:schemeClr val="accent1">
                    <a:lumMod val="50000"/>
                  </a:schemeClr>
                </a:solidFill>
              </a:rPr>
              <a:t>Teléfono: 34 913 946 392                 </a:t>
            </a:r>
          </a:p>
          <a:p>
            <a:pPr lvl="1"/>
            <a:r>
              <a:rPr lang="es-ES" sz="2700" dirty="0">
                <a:solidFill>
                  <a:schemeClr val="accent1">
                    <a:lumMod val="50000"/>
                  </a:schemeClr>
                </a:solidFill>
              </a:rPr>
              <a:t>Matrícula: mafgucm@ucm.es</a:t>
            </a:r>
          </a:p>
          <a:p>
            <a:pPr marL="0" indent="0">
              <a:buNone/>
            </a:pP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s-ES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63"/>
          <a:stretch/>
        </p:blipFill>
        <p:spPr>
          <a:xfrm>
            <a:off x="0" y="0"/>
            <a:ext cx="3023320" cy="1481906"/>
          </a:xfrm>
          <a:prstGeom prst="rect">
            <a:avLst/>
          </a:prstGeom>
        </p:spPr>
      </p:pic>
      <p:sp>
        <p:nvSpPr>
          <p:cNvPr id="6" name="Rectángulo 5"/>
          <p:cNvSpPr/>
          <p:nvPr/>
        </p:nvSpPr>
        <p:spPr>
          <a:xfrm>
            <a:off x="3288673" y="404664"/>
            <a:ext cx="583264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200" dirty="0" err="1">
                <a:solidFill>
                  <a:schemeClr val="accent1">
                    <a:lumMod val="50000"/>
                  </a:schemeClr>
                </a:solidFill>
              </a:rPr>
              <a:t>https</a:t>
            </a:r>
            <a:r>
              <a:rPr lang="es-ES" sz="2200" dirty="0">
                <a:solidFill>
                  <a:schemeClr val="accent1">
                    <a:lumMod val="50000"/>
                  </a:schemeClr>
                </a:solidFill>
              </a:rPr>
              <a:t>://</a:t>
            </a:r>
            <a:r>
              <a:rPr lang="es-ES" sz="2200" dirty="0" err="1">
                <a:solidFill>
                  <a:schemeClr val="accent1">
                    <a:lumMod val="50000"/>
                  </a:schemeClr>
                </a:solidFill>
              </a:rPr>
              <a:t>www.ucm.es</a:t>
            </a:r>
            <a:r>
              <a:rPr lang="es-ES" sz="2200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s-ES" sz="2200" dirty="0" err="1">
                <a:solidFill>
                  <a:schemeClr val="accent1">
                    <a:lumMod val="50000"/>
                  </a:schemeClr>
                </a:solidFill>
              </a:rPr>
              <a:t>escuelacomplutense</a:t>
            </a:r>
            <a:r>
              <a:rPr lang="es-ES" sz="2200" dirty="0">
                <a:solidFill>
                  <a:schemeClr val="accent1">
                    <a:lumMod val="50000"/>
                  </a:schemeClr>
                </a:solidFill>
              </a:rPr>
              <a:t>/a08</a:t>
            </a:r>
          </a:p>
        </p:txBody>
      </p:sp>
    </p:spTree>
    <p:extLst>
      <p:ext uri="{BB962C8B-B14F-4D97-AF65-F5344CB8AC3E}">
        <p14:creationId xmlns:p14="http://schemas.microsoft.com/office/powerpoint/2010/main" val="32432112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171</Words>
  <Application>Microsoft Office PowerPoint</Application>
  <PresentationFormat>Presentación en pantalla (4:3)</PresentationFormat>
  <Paragraphs>29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de Office</vt:lpstr>
      <vt:lpstr>Presentación de PowerPoint</vt:lpstr>
      <vt:lpstr>Presentación de PowerPoint</vt:lpstr>
    </vt:vector>
  </TitlesOfParts>
  <Company>Gateway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CURSOS DE VERANO COMPLUTENSE 2014</dc:title>
  <dc:creator>Valued Gateway Customer</dc:creator>
  <cp:lastModifiedBy>ICM</cp:lastModifiedBy>
  <cp:revision>128</cp:revision>
  <cp:lastPrinted>2018-04-25T08:39:04Z</cp:lastPrinted>
  <dcterms:created xsi:type="dcterms:W3CDTF">2014-04-30T10:07:20Z</dcterms:created>
  <dcterms:modified xsi:type="dcterms:W3CDTF">2018-04-25T11:36:42Z</dcterms:modified>
</cp:coreProperties>
</file>